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3" r:id="rId4"/>
    <p:sldId id="264" r:id="rId5"/>
    <p:sldId id="265" r:id="rId6"/>
    <p:sldId id="266" r:id="rId7"/>
    <p:sldId id="259" r:id="rId8"/>
    <p:sldId id="260" r:id="rId9"/>
    <p:sldId id="261" r:id="rId10"/>
    <p:sldId id="26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Littleton" userId="d6ec20abf21e5042" providerId="LiveId" clId="{C9DF94C1-47EE-4EE5-80B6-45FB533B485E}"/>
    <pc:docChg chg="custSel addSld modSld sldOrd">
      <pc:chgData name="Richard Littleton" userId="d6ec20abf21e5042" providerId="LiveId" clId="{C9DF94C1-47EE-4EE5-80B6-45FB533B485E}" dt="2024-07-13T00:19:29.032" v="919"/>
      <pc:docMkLst>
        <pc:docMk/>
      </pc:docMkLst>
      <pc:sldChg chg="modSp mod">
        <pc:chgData name="Richard Littleton" userId="d6ec20abf21e5042" providerId="LiveId" clId="{C9DF94C1-47EE-4EE5-80B6-45FB533B485E}" dt="2024-07-13T00:06:52.627" v="892" actId="255"/>
        <pc:sldMkLst>
          <pc:docMk/>
          <pc:sldMk cId="1478067653" sldId="256"/>
        </pc:sldMkLst>
        <pc:spChg chg="mod">
          <ac:chgData name="Richard Littleton" userId="d6ec20abf21e5042" providerId="LiveId" clId="{C9DF94C1-47EE-4EE5-80B6-45FB533B485E}" dt="2024-07-13T00:06:52.627" v="892" actId="255"/>
          <ac:spMkLst>
            <pc:docMk/>
            <pc:sldMk cId="1478067653" sldId="256"/>
            <ac:spMk id="3" creationId="{5F1295BD-2DB9-2D1C-6377-347C8A306B19}"/>
          </ac:spMkLst>
        </pc:spChg>
      </pc:sldChg>
      <pc:sldChg chg="modSp mod">
        <pc:chgData name="Richard Littleton" userId="d6ec20abf21e5042" providerId="LiveId" clId="{C9DF94C1-47EE-4EE5-80B6-45FB533B485E}" dt="2024-07-13T00:08:37.368" v="896" actId="255"/>
        <pc:sldMkLst>
          <pc:docMk/>
          <pc:sldMk cId="885242679" sldId="257"/>
        </pc:sldMkLst>
        <pc:spChg chg="mod">
          <ac:chgData name="Richard Littleton" userId="d6ec20abf21e5042" providerId="LiveId" clId="{C9DF94C1-47EE-4EE5-80B6-45FB533B485E}" dt="2024-07-13T00:07:29.769" v="893" actId="2711"/>
          <ac:spMkLst>
            <pc:docMk/>
            <pc:sldMk cId="885242679" sldId="257"/>
            <ac:spMk id="2" creationId="{473AF464-6D3C-D5CE-6F4D-98DBD57D2C43}"/>
          </ac:spMkLst>
        </pc:spChg>
        <pc:spChg chg="mod">
          <ac:chgData name="Richard Littleton" userId="d6ec20abf21e5042" providerId="LiveId" clId="{C9DF94C1-47EE-4EE5-80B6-45FB533B485E}" dt="2024-07-13T00:08:37.368" v="896" actId="255"/>
          <ac:spMkLst>
            <pc:docMk/>
            <pc:sldMk cId="885242679" sldId="257"/>
            <ac:spMk id="3" creationId="{455747AB-126D-DDA2-0B22-E2B38A1C34BD}"/>
          </ac:spMkLst>
        </pc:spChg>
      </pc:sldChg>
      <pc:sldChg chg="modSp mod">
        <pc:chgData name="Richard Littleton" userId="d6ec20abf21e5042" providerId="LiveId" clId="{C9DF94C1-47EE-4EE5-80B6-45FB533B485E}" dt="2024-07-13T00:11:12.832" v="908" actId="14100"/>
        <pc:sldMkLst>
          <pc:docMk/>
          <pc:sldMk cId="1611242578" sldId="259"/>
        </pc:sldMkLst>
        <pc:spChg chg="mod">
          <ac:chgData name="Richard Littleton" userId="d6ec20abf21e5042" providerId="LiveId" clId="{C9DF94C1-47EE-4EE5-80B6-45FB533B485E}" dt="2024-07-13T00:10:45.794" v="903" actId="255"/>
          <ac:spMkLst>
            <pc:docMk/>
            <pc:sldMk cId="1611242578" sldId="259"/>
            <ac:spMk id="2" creationId="{B60A2BBF-BB16-CDAC-F0D2-770965D43CB1}"/>
          </ac:spMkLst>
        </pc:spChg>
        <pc:picChg chg="mod">
          <ac:chgData name="Richard Littleton" userId="d6ec20abf21e5042" providerId="LiveId" clId="{C9DF94C1-47EE-4EE5-80B6-45FB533B485E}" dt="2024-07-13T00:11:12.832" v="908" actId="14100"/>
          <ac:picMkLst>
            <pc:docMk/>
            <pc:sldMk cId="1611242578" sldId="259"/>
            <ac:picMk id="4" creationId="{B44CA4BE-8B52-D05A-3D28-9DFC52045BE9}"/>
          </ac:picMkLst>
        </pc:picChg>
      </pc:sldChg>
      <pc:sldChg chg="modSp mod">
        <pc:chgData name="Richard Littleton" userId="d6ec20abf21e5042" providerId="LiveId" clId="{C9DF94C1-47EE-4EE5-80B6-45FB533B485E}" dt="2024-07-13T00:11:41.833" v="910" actId="255"/>
        <pc:sldMkLst>
          <pc:docMk/>
          <pc:sldMk cId="1441084826" sldId="260"/>
        </pc:sldMkLst>
        <pc:spChg chg="mod">
          <ac:chgData name="Richard Littleton" userId="d6ec20abf21e5042" providerId="LiveId" clId="{C9DF94C1-47EE-4EE5-80B6-45FB533B485E}" dt="2024-07-13T00:11:41.833" v="910" actId="255"/>
          <ac:spMkLst>
            <pc:docMk/>
            <pc:sldMk cId="1441084826" sldId="260"/>
            <ac:spMk id="2" creationId="{10759DAA-191F-3E4E-BB8F-953C49E8849B}"/>
          </ac:spMkLst>
        </pc:spChg>
      </pc:sldChg>
      <pc:sldChg chg="modSp mod">
        <pc:chgData name="Richard Littleton" userId="d6ec20abf21e5042" providerId="LiveId" clId="{C9DF94C1-47EE-4EE5-80B6-45FB533B485E}" dt="2024-07-13T00:12:11.544" v="912" actId="255"/>
        <pc:sldMkLst>
          <pc:docMk/>
          <pc:sldMk cId="3545391215" sldId="261"/>
        </pc:sldMkLst>
        <pc:spChg chg="mod">
          <ac:chgData name="Richard Littleton" userId="d6ec20abf21e5042" providerId="LiveId" clId="{C9DF94C1-47EE-4EE5-80B6-45FB533B485E}" dt="2024-07-13T00:12:11.544" v="912" actId="255"/>
          <ac:spMkLst>
            <pc:docMk/>
            <pc:sldMk cId="3545391215" sldId="261"/>
            <ac:spMk id="2" creationId="{84FF0ED1-1120-BFB6-ACC6-96F3BADF807A}"/>
          </ac:spMkLst>
        </pc:spChg>
      </pc:sldChg>
      <pc:sldChg chg="modSp mod">
        <pc:chgData name="Richard Littleton" userId="d6ec20abf21e5042" providerId="LiveId" clId="{C9DF94C1-47EE-4EE5-80B6-45FB533B485E}" dt="2024-07-13T00:12:37.753" v="914" actId="255"/>
        <pc:sldMkLst>
          <pc:docMk/>
          <pc:sldMk cId="788422365" sldId="262"/>
        </pc:sldMkLst>
        <pc:spChg chg="mod">
          <ac:chgData name="Richard Littleton" userId="d6ec20abf21e5042" providerId="LiveId" clId="{C9DF94C1-47EE-4EE5-80B6-45FB533B485E}" dt="2024-07-13T00:12:37.753" v="914" actId="255"/>
          <ac:spMkLst>
            <pc:docMk/>
            <pc:sldMk cId="788422365" sldId="262"/>
            <ac:spMk id="2" creationId="{C81F8946-F00B-E790-45CD-13A95AF032ED}"/>
          </ac:spMkLst>
        </pc:spChg>
      </pc:sldChg>
      <pc:sldChg chg="modSp mod">
        <pc:chgData name="Richard Littleton" userId="d6ec20abf21e5042" providerId="LiveId" clId="{C9DF94C1-47EE-4EE5-80B6-45FB533B485E}" dt="2024-07-12T22:25:46.553" v="35" actId="20577"/>
        <pc:sldMkLst>
          <pc:docMk/>
          <pc:sldMk cId="4062900826" sldId="263"/>
        </pc:sldMkLst>
        <pc:spChg chg="mod">
          <ac:chgData name="Richard Littleton" userId="d6ec20abf21e5042" providerId="LiveId" clId="{C9DF94C1-47EE-4EE5-80B6-45FB533B485E}" dt="2024-07-12T22:25:46.553" v="35" actId="20577"/>
          <ac:spMkLst>
            <pc:docMk/>
            <pc:sldMk cId="4062900826" sldId="263"/>
            <ac:spMk id="3" creationId="{05D0AAD2-9EC9-A5B9-16B4-08337711F1B9}"/>
          </ac:spMkLst>
        </pc:spChg>
      </pc:sldChg>
      <pc:sldChg chg="modSp new mod modNotesTx">
        <pc:chgData name="Richard Littleton" userId="d6ec20abf21e5042" providerId="LiveId" clId="{C9DF94C1-47EE-4EE5-80B6-45FB533B485E}" dt="2024-07-13T00:16:45.671" v="915"/>
        <pc:sldMkLst>
          <pc:docMk/>
          <pc:sldMk cId="1077209735" sldId="264"/>
        </pc:sldMkLst>
        <pc:spChg chg="mod">
          <ac:chgData name="Richard Littleton" userId="d6ec20abf21e5042" providerId="LiveId" clId="{C9DF94C1-47EE-4EE5-80B6-45FB533B485E}" dt="2024-07-12T22:27:23.008" v="85" actId="20577"/>
          <ac:spMkLst>
            <pc:docMk/>
            <pc:sldMk cId="1077209735" sldId="264"/>
            <ac:spMk id="2" creationId="{C27250E9-7588-1F44-E16B-DBE2A2505209}"/>
          </ac:spMkLst>
        </pc:spChg>
        <pc:spChg chg="mod">
          <ac:chgData name="Richard Littleton" userId="d6ec20abf21e5042" providerId="LiveId" clId="{C9DF94C1-47EE-4EE5-80B6-45FB533B485E}" dt="2024-07-13T00:09:11.520" v="898" actId="255"/>
          <ac:spMkLst>
            <pc:docMk/>
            <pc:sldMk cId="1077209735" sldId="264"/>
            <ac:spMk id="3" creationId="{8AE7E5AF-0CE5-CEB1-98A6-56247C1A2511}"/>
          </ac:spMkLst>
        </pc:spChg>
      </pc:sldChg>
      <pc:sldChg chg="modSp new mod modNotesTx">
        <pc:chgData name="Richard Littleton" userId="d6ec20abf21e5042" providerId="LiveId" clId="{C9DF94C1-47EE-4EE5-80B6-45FB533B485E}" dt="2024-07-13T00:17:56.601" v="917"/>
        <pc:sldMkLst>
          <pc:docMk/>
          <pc:sldMk cId="2457624042" sldId="265"/>
        </pc:sldMkLst>
        <pc:spChg chg="mod">
          <ac:chgData name="Richard Littleton" userId="d6ec20abf21e5042" providerId="LiveId" clId="{C9DF94C1-47EE-4EE5-80B6-45FB533B485E}" dt="2024-07-13T00:09:51.492" v="899" actId="255"/>
          <ac:spMkLst>
            <pc:docMk/>
            <pc:sldMk cId="2457624042" sldId="265"/>
            <ac:spMk id="2" creationId="{E4B43809-2CF8-E606-5CF4-1399F22185D5}"/>
          </ac:spMkLst>
        </pc:spChg>
        <pc:spChg chg="mod">
          <ac:chgData name="Richard Littleton" userId="d6ec20abf21e5042" providerId="LiveId" clId="{C9DF94C1-47EE-4EE5-80B6-45FB533B485E}" dt="2024-07-13T00:10:04.142" v="901" actId="20577"/>
          <ac:spMkLst>
            <pc:docMk/>
            <pc:sldMk cId="2457624042" sldId="265"/>
            <ac:spMk id="3" creationId="{8075B91E-0F2F-7B90-BC22-1A1C3A11361F}"/>
          </ac:spMkLst>
        </pc:spChg>
      </pc:sldChg>
      <pc:sldChg chg="modSp new mod ord modNotesTx">
        <pc:chgData name="Richard Littleton" userId="d6ec20abf21e5042" providerId="LiveId" clId="{C9DF94C1-47EE-4EE5-80B6-45FB533B485E}" dt="2024-07-13T00:19:29.032" v="919"/>
        <pc:sldMkLst>
          <pc:docMk/>
          <pc:sldMk cId="250278546" sldId="266"/>
        </pc:sldMkLst>
        <pc:spChg chg="mod">
          <ac:chgData name="Richard Littleton" userId="d6ec20abf21e5042" providerId="LiveId" clId="{C9DF94C1-47EE-4EE5-80B6-45FB533B485E}" dt="2024-07-12T22:43:09.772" v="317" actId="20577"/>
          <ac:spMkLst>
            <pc:docMk/>
            <pc:sldMk cId="250278546" sldId="266"/>
            <ac:spMk id="2" creationId="{4E771EB7-2D22-D962-0011-2D5D38F4A02B}"/>
          </ac:spMkLst>
        </pc:spChg>
        <pc:spChg chg="mod">
          <ac:chgData name="Richard Littleton" userId="d6ec20abf21e5042" providerId="LiveId" clId="{C9DF94C1-47EE-4EE5-80B6-45FB533B485E}" dt="2024-07-12T22:49:58.744" v="709" actId="20577"/>
          <ac:spMkLst>
            <pc:docMk/>
            <pc:sldMk cId="250278546" sldId="266"/>
            <ac:spMk id="3" creationId="{B5B44242-5B0F-06E5-84A7-15A84C94703F}"/>
          </ac:spMkLst>
        </pc:spChg>
      </pc:sldChg>
      <pc:sldChg chg="modSp new mod">
        <pc:chgData name="Richard Littleton" userId="d6ec20abf21e5042" providerId="LiveId" clId="{C9DF94C1-47EE-4EE5-80B6-45FB533B485E}" dt="2024-07-12T22:53:13.898" v="887" actId="33524"/>
        <pc:sldMkLst>
          <pc:docMk/>
          <pc:sldMk cId="1859174621" sldId="267"/>
        </pc:sldMkLst>
        <pc:spChg chg="mod">
          <ac:chgData name="Richard Littleton" userId="d6ec20abf21e5042" providerId="LiveId" clId="{C9DF94C1-47EE-4EE5-80B6-45FB533B485E}" dt="2024-07-12T22:51:17.581" v="740" actId="20577"/>
          <ac:spMkLst>
            <pc:docMk/>
            <pc:sldMk cId="1859174621" sldId="267"/>
            <ac:spMk id="2" creationId="{2D325DB8-FD67-5CED-C087-9D381DBDE3BD}"/>
          </ac:spMkLst>
        </pc:spChg>
        <pc:spChg chg="mod">
          <ac:chgData name="Richard Littleton" userId="d6ec20abf21e5042" providerId="LiveId" clId="{C9DF94C1-47EE-4EE5-80B6-45FB533B485E}" dt="2024-07-12T22:53:13.898" v="887" actId="33524"/>
          <ac:spMkLst>
            <pc:docMk/>
            <pc:sldMk cId="1859174621" sldId="267"/>
            <ac:spMk id="3" creationId="{7A8C2D1D-CF0E-8EC2-8908-EC26AF155F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BEB33-5775-4A74-B0F7-5BEF76258369}"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40E0B-7ECA-4D7E-92F6-92B6F2E8E029}" type="slidenum">
              <a:rPr lang="en-US" smtClean="0"/>
              <a:t>‹#›</a:t>
            </a:fld>
            <a:endParaRPr lang="en-US"/>
          </a:p>
        </p:txBody>
      </p:sp>
    </p:spTree>
    <p:extLst>
      <p:ext uri="{BB962C8B-B14F-4D97-AF65-F5344CB8AC3E}">
        <p14:creationId xmlns:p14="http://schemas.microsoft.com/office/powerpoint/2010/main" val="320078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An area of interest I would like to share with you today is a small part of my research on early American clock making. Specifically, the evolution from wood movements to brass movements. Much of the research comes from sources associated with the National Association of Watch and Clock Collectors (NAWCC), historical accounts, and online sources including the Autobiography of Chauncy Jerome.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9F40E0B-7ECA-4D7E-92F6-92B6F2E8E029}" type="slidenum">
              <a:rPr lang="en-US" smtClean="0"/>
              <a:t>2</a:t>
            </a:fld>
            <a:endParaRPr lang="en-US"/>
          </a:p>
        </p:txBody>
      </p:sp>
    </p:spTree>
    <p:extLst>
      <p:ext uri="{BB962C8B-B14F-4D97-AF65-F5344CB8AC3E}">
        <p14:creationId xmlns:p14="http://schemas.microsoft.com/office/powerpoint/2010/main" val="26993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When I began to research American clock making, I was puzzled as to why most early American clock movements were made from wood rather than metal. Wood was also the material of choice for American clock dials and cases. Many European makers were producing movements as early as the 1600’s and 1700’s from rolled and cast brass. European makers, especially in France, had been producing steel springs allowing for smaller cases that eliminated the need for weights and increase the run time from one day to eight or more days. Smaller cases could also be made from metal or stone. What I discovered was a complicated yet common sense approach to clock making and manufacturing in general.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9F40E0B-7ECA-4D7E-92F6-92B6F2E8E029}" type="slidenum">
              <a:rPr lang="en-US" smtClean="0"/>
              <a:t>3</a:t>
            </a:fld>
            <a:endParaRPr lang="en-US"/>
          </a:p>
        </p:txBody>
      </p:sp>
    </p:spTree>
    <p:extLst>
      <p:ext uri="{BB962C8B-B14F-4D97-AF65-F5344CB8AC3E}">
        <p14:creationId xmlns:p14="http://schemas.microsoft.com/office/powerpoint/2010/main" val="342685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The industrial revolution that began in Europe soon spread to the colonies. In the Northeast and along the vast waterways of the interior, farms began to be replaced by great cities. Falling water and steam soon was soon powering manufacturing on an industrial scale. Individual craftsmen and women working from home were replaced by vast factories employing many workers. By the end of the American Revolution, manufacturing and commerce were part of the fabric of the country.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9F40E0B-7ECA-4D7E-92F6-92B6F2E8E029}" type="slidenum">
              <a:rPr lang="en-US" smtClean="0"/>
              <a:t>4</a:t>
            </a:fld>
            <a:endParaRPr lang="en-US"/>
          </a:p>
        </p:txBody>
      </p:sp>
    </p:spTree>
    <p:extLst>
      <p:ext uri="{BB962C8B-B14F-4D97-AF65-F5344CB8AC3E}">
        <p14:creationId xmlns:p14="http://schemas.microsoft.com/office/powerpoint/2010/main" val="21937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Enter Eli Terry (1772-1852) Connecticut Clockmaker, the father of mass-produced clock making in the United States (US). While Connecticut was not the only area of the new world where clock making occurred, here I focus on a group of makers instrumental in putting clock making in America on the proverbial map. Eli Terry began making clocks as an apprentice at age 14 to one Daniel </a:t>
            </a:r>
            <a:r>
              <a:rPr lang="en-US" sz="1800" kern="100" dirty="0" err="1">
                <a:effectLst/>
                <a:latin typeface="Verdana" panose="020B0604030504040204" pitchFamily="34" charset="0"/>
                <a:ea typeface="Aptos" panose="020B0004020202020204" pitchFamily="34" charset="0"/>
                <a:cs typeface="Times New Roman" panose="02020603050405020304" pitchFamily="18" charset="0"/>
              </a:rPr>
              <a:t>Burnap</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 in Watertown, Connecticut. Terry’s first business (1793) was the first water powered clock factory in the US located on a stream behind his new home in an area of Watertown which later became known as Plymouth. Using locally sourced materials and labor, he made wooden clocks and peddled them in the general area around Watertown and Bristol. His two sons Eli, Jr. and Henry later carried on the family business.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In 1807, Terry contracted with Edward and Levi Porter to make 4,000 clocks in three years. The idea was scoffed at by others in the business as foolish and impossible. Wooden clocks could take a skilled craftsman months to complete. Terry hired Silas Hoadley (1786-1870) and Seth Thomas (1785-1859), to operate his new water powered factory at the site of an old grist mill in Plymouth. They spent the first year building the factory, machinery, sourcing materials, and training the labor from the surrounding area. The second year they produced 1,000 clocks and the rest is history. After finishing the contract, Terry sold his factory in Plymouth to Thomas and Hoadley. Terry didn’t stop making and working for other makers. Terry started a company with his sons in 1823 (Eli Terry and Sons). He and his heirs continued to invent, patent, and sell clocks for many years.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9F40E0B-7ECA-4D7E-92F6-92B6F2E8E029}" type="slidenum">
              <a:rPr lang="en-US" smtClean="0"/>
              <a:t>5</a:t>
            </a:fld>
            <a:endParaRPr lang="en-US"/>
          </a:p>
        </p:txBody>
      </p:sp>
    </p:spTree>
    <p:extLst>
      <p:ext uri="{BB962C8B-B14F-4D97-AF65-F5344CB8AC3E}">
        <p14:creationId xmlns:p14="http://schemas.microsoft.com/office/powerpoint/2010/main" val="423876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During the 17</a:t>
            </a:r>
            <a:r>
              <a:rPr lang="en-US" sz="1800" kern="100" baseline="300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th</a:t>
            </a: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 and 18</a:t>
            </a:r>
            <a:r>
              <a:rPr lang="en-US" sz="1800" kern="100" baseline="300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th</a:t>
            </a: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 centuries, much of the technologies for making brass and spring steel didn’t exist. During the 19</a:t>
            </a:r>
            <a:r>
              <a:rPr lang="en-US" sz="1800" kern="100" baseline="300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th</a:t>
            </a: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 century, American companies were created to mine and process raw materials that were then supplied to other companies that manufactured finished products at affordable prices. These products became commonplace in American homes. Patents were filed in the US Patent office in such great numbers that it was said that officials from the government stated the patent office might as well be closed as everything that could be invented was already invented. That was in the 19</a:t>
            </a:r>
            <a:r>
              <a:rPr lang="en-US" sz="1800" kern="100" baseline="300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th</a:t>
            </a: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 Century!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Enter the brass movement and spring driven clock. By the middle of the 1830s, brass and steel had replaced wood as the material of choice to mass produce American clock movements. Businessmen such as Anson Phelps (later formed the Ansonia Clock Company) were producing brass in their foundries in huge quantities. With a need to find a way to sell their brass, some turned to experts like those described above to invent movements that would be easier (and cheaper) to make from brass. Rolled brass was a relatively new product. However, the technology and machinery to accurately stamp out the plates, bushings, and wheels was not perfected at first. Straps of brass could be riveted together, and mass produced into movements. The most well know “strap” brass movement was a design know as the “A frame.” Sturdy and simple, it was commonly used in what was known as “Tripple Decker” cases. These were large wood cased clocks powered by heavy weights. They could be placed on a fireplace hearth, shelf, or mantle. The picture below shows an A frame from a company with the trademark B. M. &amp; Co. I have one! In 1837, </a:t>
            </a:r>
            <a:r>
              <a:rPr lang="en-US" sz="1800" kern="100" dirty="0" err="1">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Birge</a:t>
            </a: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 Mallory &amp; Co. (B. M. &amp; Co.) was formed by John </a:t>
            </a:r>
            <a:r>
              <a:rPr lang="en-US" sz="1800" kern="100" dirty="0" err="1">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Birge</a:t>
            </a:r>
            <a:r>
              <a:rPr lang="en-US" sz="1800" kern="100" dirty="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 and Ransom Mallory. B. M. &amp; Co. </a:t>
            </a:r>
            <a:r>
              <a:rPr lang="en-US" sz="1800" kern="100">
                <a:solidFill>
                  <a:srgbClr val="000000"/>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was known for their triple-decker shelf clocks and produced 8-day and 30-hour brass movement shelf clocks through 1843.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9F40E0B-7ECA-4D7E-92F6-92B6F2E8E029}" type="slidenum">
              <a:rPr lang="en-US" smtClean="0"/>
              <a:t>6</a:t>
            </a:fld>
            <a:endParaRPr lang="en-US"/>
          </a:p>
        </p:txBody>
      </p:sp>
    </p:spTree>
    <p:extLst>
      <p:ext uri="{BB962C8B-B14F-4D97-AF65-F5344CB8AC3E}">
        <p14:creationId xmlns:p14="http://schemas.microsoft.com/office/powerpoint/2010/main" val="339735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C3CD-037F-EFF7-AFC9-1E8ECD68F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338C0-B361-52FB-BA5A-E31EFC941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DD4EA-0288-C6B1-2689-50A7AE2E94F6}"/>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5" name="Footer Placeholder 4">
            <a:extLst>
              <a:ext uri="{FF2B5EF4-FFF2-40B4-BE49-F238E27FC236}">
                <a16:creationId xmlns:a16="http://schemas.microsoft.com/office/drawing/2014/main" id="{4DA38AB2-49FB-DA10-30D0-D06017CC3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1EBFE-C837-D134-243A-AC8D12C4405B}"/>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316200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5FAD-AED7-1226-83BB-4046CAC403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86EA41-2D93-6557-8104-BDE9A8B5A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E40C7-B1F8-43BE-3B25-AC72AF38168C}"/>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5" name="Footer Placeholder 4">
            <a:extLst>
              <a:ext uri="{FF2B5EF4-FFF2-40B4-BE49-F238E27FC236}">
                <a16:creationId xmlns:a16="http://schemas.microsoft.com/office/drawing/2014/main" id="{89B13C30-ADFD-D1E0-BD7C-B8DA9A9E4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7079E-48B4-DCFF-1964-7C623E7F5C28}"/>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344924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756BC-D0C8-CA72-E00F-30D195C8B8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13D82-EDBB-078E-7CDC-136F3AC85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87B27-9E70-C4E1-C627-764D34F76496}"/>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5" name="Footer Placeholder 4">
            <a:extLst>
              <a:ext uri="{FF2B5EF4-FFF2-40B4-BE49-F238E27FC236}">
                <a16:creationId xmlns:a16="http://schemas.microsoft.com/office/drawing/2014/main" id="{62DB2067-EF81-0AA5-842E-AFF25A10B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6AB9B-02A5-85CA-7235-1D20E4746559}"/>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217391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DD5-DFF3-D969-68B0-1253ACFDB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FBBF6-1382-8CC2-5BEA-F37F5F3A8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D4760-3698-6B5D-FC86-638E00175F68}"/>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5" name="Footer Placeholder 4">
            <a:extLst>
              <a:ext uri="{FF2B5EF4-FFF2-40B4-BE49-F238E27FC236}">
                <a16:creationId xmlns:a16="http://schemas.microsoft.com/office/drawing/2014/main" id="{7F64AFF8-DB30-A425-ACD5-2C523F93D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60157-9030-1BF7-AB7D-A3587E827507}"/>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238376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EA58-6C1B-ABDA-FC6E-8BACD23E8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73FEDE-A482-AD31-73ED-4CC59096A9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BFC32-12B8-289E-6EFC-1BDBE0030461}"/>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5" name="Footer Placeholder 4">
            <a:extLst>
              <a:ext uri="{FF2B5EF4-FFF2-40B4-BE49-F238E27FC236}">
                <a16:creationId xmlns:a16="http://schemas.microsoft.com/office/drawing/2014/main" id="{B9EBCB2F-3F69-9588-9A05-BD1309101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3717F-4E17-7A26-2F08-4C64EF24FB4A}"/>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233703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923D-D3C6-E055-3529-08D98ADFB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043DB-AEB2-771B-4D3E-3D40527B93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FB121B-57A5-AB1B-CA93-1AB028DD0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6A34C9-DC15-F725-5A5B-0F7CD8D22E87}"/>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6" name="Footer Placeholder 5">
            <a:extLst>
              <a:ext uri="{FF2B5EF4-FFF2-40B4-BE49-F238E27FC236}">
                <a16:creationId xmlns:a16="http://schemas.microsoft.com/office/drawing/2014/main" id="{FE850E91-9B88-CBF6-AE87-FCC0FCDF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9BDBF-DE22-B8B8-EF94-C98463A22374}"/>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155291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E303-0D79-9A56-D26D-23621034EE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00F9BE-21D5-9646-911B-18B383BB4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EECD0-2EA9-635D-CB52-A7EA35414E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4907E5-A8AB-1259-33DA-DD0E65B35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3D8403-BB36-6818-C391-C72F3A1798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914C05-0192-698D-26F0-EF12537C31B4}"/>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8" name="Footer Placeholder 7">
            <a:extLst>
              <a:ext uri="{FF2B5EF4-FFF2-40B4-BE49-F238E27FC236}">
                <a16:creationId xmlns:a16="http://schemas.microsoft.com/office/drawing/2014/main" id="{8F2638CF-9C42-E182-AA8E-E6A8FB4E04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AFBB52-8624-4880-D5D3-5DCB15290886}"/>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254814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4F76-489C-8E9C-FC77-E1FA5C0EEC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D6B8F-278D-0C4E-B96C-1E2A8FFB6849}"/>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4" name="Footer Placeholder 3">
            <a:extLst>
              <a:ext uri="{FF2B5EF4-FFF2-40B4-BE49-F238E27FC236}">
                <a16:creationId xmlns:a16="http://schemas.microsoft.com/office/drawing/2014/main" id="{8A148D52-D172-30C3-6865-39435D529C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6C7354-6252-6853-1A59-1F0B81206554}"/>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106422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E0DB7-214A-F866-687E-672E751804D1}"/>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3" name="Footer Placeholder 2">
            <a:extLst>
              <a:ext uri="{FF2B5EF4-FFF2-40B4-BE49-F238E27FC236}">
                <a16:creationId xmlns:a16="http://schemas.microsoft.com/office/drawing/2014/main" id="{06AC47C0-88AA-2E45-79DC-195A35901D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7A842-C78C-03FA-6CCC-D5B65558F569}"/>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229037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C0F1-394B-987D-EDB7-2FEA492A0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B35C4-6FA4-B420-FD4D-ECC64D2E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AEFD90-41CD-450D-CA6E-02CCD4072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5169C1-236A-6256-B02F-97DF2B9F5BB5}"/>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6" name="Footer Placeholder 5">
            <a:extLst>
              <a:ext uri="{FF2B5EF4-FFF2-40B4-BE49-F238E27FC236}">
                <a16:creationId xmlns:a16="http://schemas.microsoft.com/office/drawing/2014/main" id="{4C10EB2F-979A-0974-6227-9A89BFAFB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62178C-B3E6-E7EE-07EB-9FC48D8CCD64}"/>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363508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2CD2-5657-8789-16BA-8F8F9756F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C6DBC3-8CDC-8296-3214-1AF0D2A1F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821C24-4D3C-95B2-476A-A780756CB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FE8A5-5257-4BAE-C091-961250D71CAA}"/>
              </a:ext>
            </a:extLst>
          </p:cNvPr>
          <p:cNvSpPr>
            <a:spLocks noGrp="1"/>
          </p:cNvSpPr>
          <p:nvPr>
            <p:ph type="dt" sz="half" idx="10"/>
          </p:nvPr>
        </p:nvSpPr>
        <p:spPr/>
        <p:txBody>
          <a:bodyPr/>
          <a:lstStyle/>
          <a:p>
            <a:fld id="{760DCD3B-269A-40B4-9DE5-19DDB81582A2}" type="datetimeFigureOut">
              <a:rPr lang="en-US" smtClean="0"/>
              <a:t>8/23/2024</a:t>
            </a:fld>
            <a:endParaRPr lang="en-US"/>
          </a:p>
        </p:txBody>
      </p:sp>
      <p:sp>
        <p:nvSpPr>
          <p:cNvPr id="6" name="Footer Placeholder 5">
            <a:extLst>
              <a:ext uri="{FF2B5EF4-FFF2-40B4-BE49-F238E27FC236}">
                <a16:creationId xmlns:a16="http://schemas.microsoft.com/office/drawing/2014/main" id="{96CE0D40-2616-2D8D-05B3-DA831F778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8D1D5-203A-6F60-9FDC-301933D7BC4B}"/>
              </a:ext>
            </a:extLst>
          </p:cNvPr>
          <p:cNvSpPr>
            <a:spLocks noGrp="1"/>
          </p:cNvSpPr>
          <p:nvPr>
            <p:ph type="sldNum" sz="quarter" idx="12"/>
          </p:nvPr>
        </p:nvSpPr>
        <p:spPr/>
        <p:txBody>
          <a:bodyPr/>
          <a:lstStyle/>
          <a:p>
            <a:fld id="{1FABB4E7-18A8-4210-8581-E5E5D5A55334}" type="slidenum">
              <a:rPr lang="en-US" smtClean="0"/>
              <a:t>‹#›</a:t>
            </a:fld>
            <a:endParaRPr lang="en-US"/>
          </a:p>
        </p:txBody>
      </p:sp>
    </p:spTree>
    <p:extLst>
      <p:ext uri="{BB962C8B-B14F-4D97-AF65-F5344CB8AC3E}">
        <p14:creationId xmlns:p14="http://schemas.microsoft.com/office/powerpoint/2010/main" val="37413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37940-9462-3BC4-63CE-F37B3EC48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E4EEEE-09E0-BB9E-E3C0-C8B37A36A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E1C00-6F7B-F4D4-78B5-E20BD4622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0DCD3B-269A-40B4-9DE5-19DDB81582A2}" type="datetimeFigureOut">
              <a:rPr lang="en-US" smtClean="0"/>
              <a:t>8/23/2024</a:t>
            </a:fld>
            <a:endParaRPr lang="en-US"/>
          </a:p>
        </p:txBody>
      </p:sp>
      <p:sp>
        <p:nvSpPr>
          <p:cNvPr id="5" name="Footer Placeholder 4">
            <a:extLst>
              <a:ext uri="{FF2B5EF4-FFF2-40B4-BE49-F238E27FC236}">
                <a16:creationId xmlns:a16="http://schemas.microsoft.com/office/drawing/2014/main" id="{42F28964-0399-1E81-8F53-25B7D3239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D4B318-2F30-D300-639C-B463972D8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ABB4E7-18A8-4210-8581-E5E5D5A55334}" type="slidenum">
              <a:rPr lang="en-US" smtClean="0"/>
              <a:t>‹#›</a:t>
            </a:fld>
            <a:endParaRPr lang="en-US"/>
          </a:p>
        </p:txBody>
      </p:sp>
    </p:spTree>
    <p:extLst>
      <p:ext uri="{BB962C8B-B14F-4D97-AF65-F5344CB8AC3E}">
        <p14:creationId xmlns:p14="http://schemas.microsoft.com/office/powerpoint/2010/main" val="223297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F1B8-F9D1-4AF8-5ED1-4C1652AC7F1E}"/>
              </a:ext>
            </a:extLst>
          </p:cNvPr>
          <p:cNvSpPr>
            <a:spLocks noGrp="1"/>
          </p:cNvSpPr>
          <p:nvPr>
            <p:ph type="ctrTitle"/>
          </p:nvPr>
        </p:nvSpPr>
        <p:spPr/>
        <p:txBody>
          <a:bodyPr/>
          <a:lstStyle/>
          <a:p>
            <a:r>
              <a:rPr lang="en-US" dirty="0"/>
              <a:t>Presentation Hoover Library</a:t>
            </a:r>
          </a:p>
        </p:txBody>
      </p:sp>
      <p:sp>
        <p:nvSpPr>
          <p:cNvPr id="3" name="Subtitle 2">
            <a:extLst>
              <a:ext uri="{FF2B5EF4-FFF2-40B4-BE49-F238E27FC236}">
                <a16:creationId xmlns:a16="http://schemas.microsoft.com/office/drawing/2014/main" id="{5F1295BD-2DB9-2D1C-6377-347C8A306B19}"/>
              </a:ext>
            </a:extLst>
          </p:cNvPr>
          <p:cNvSpPr>
            <a:spLocks noGrp="1"/>
          </p:cNvSpPr>
          <p:nvPr>
            <p:ph type="subTitle" idx="1"/>
          </p:nvPr>
        </p:nvSpPr>
        <p:spPr/>
        <p:txBody>
          <a:bodyPr/>
          <a:lstStyle/>
          <a:p>
            <a:r>
              <a:rPr lang="en-US" dirty="0"/>
              <a:t>From Wood to Brass: Evolution of Early American Clock Making</a:t>
            </a:r>
          </a:p>
          <a:p>
            <a:r>
              <a:rPr lang="en-US" dirty="0"/>
              <a:t>July 13, 2024</a:t>
            </a:r>
          </a:p>
          <a:p>
            <a:r>
              <a:rPr lang="en-US" dirty="0"/>
              <a:t>Richard Littleton</a:t>
            </a:r>
          </a:p>
        </p:txBody>
      </p:sp>
    </p:spTree>
    <p:extLst>
      <p:ext uri="{BB962C8B-B14F-4D97-AF65-F5344CB8AC3E}">
        <p14:creationId xmlns:p14="http://schemas.microsoft.com/office/powerpoint/2010/main" val="147806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8946-F00B-E790-45CD-13A95AF032ED}"/>
              </a:ext>
            </a:extLst>
          </p:cNvPr>
          <p:cNvSpPr>
            <a:spLocks noGrp="1"/>
          </p:cNvSpPr>
          <p:nvPr>
            <p:ph type="title"/>
          </p:nvPr>
        </p:nvSpPr>
        <p:spPr/>
        <p:txBody>
          <a:bodyPr>
            <a:normAutofit/>
          </a:bodyPr>
          <a:lstStyle/>
          <a:p>
            <a:pPr algn="ctr"/>
            <a:r>
              <a:rPr lang="en-US" sz="3200" dirty="0">
                <a:solidFill>
                  <a:srgbClr val="000000"/>
                </a:solidFill>
                <a:effectLst/>
                <a:highlight>
                  <a:srgbClr val="FFFFFF"/>
                </a:highlight>
                <a:latin typeface="+mn-lt"/>
                <a:ea typeface="Aptos" panose="020B0004020202020204" pitchFamily="34" charset="0"/>
                <a:cs typeface="Times New Roman" panose="02020603050405020304" pitchFamily="18" charset="0"/>
              </a:rPr>
              <a:t>B. M. &amp; Co. Eight-Day Strap Brass Movement circa 1837</a:t>
            </a:r>
            <a:endParaRPr lang="en-US" sz="3200" dirty="0">
              <a:latin typeface="+mn-lt"/>
            </a:endParaRPr>
          </a:p>
        </p:txBody>
      </p:sp>
      <p:pic>
        <p:nvPicPr>
          <p:cNvPr id="4" name="Content Placeholder 3">
            <a:extLst>
              <a:ext uri="{FF2B5EF4-FFF2-40B4-BE49-F238E27FC236}">
                <a16:creationId xmlns:a16="http://schemas.microsoft.com/office/drawing/2014/main" id="{598EF6D3-4622-3B0F-DA4F-C2EB736598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7911" y="1825625"/>
            <a:ext cx="3596177" cy="4351338"/>
          </a:xfrm>
          <a:prstGeom prst="rect">
            <a:avLst/>
          </a:prstGeom>
          <a:noFill/>
        </p:spPr>
      </p:pic>
    </p:spTree>
    <p:extLst>
      <p:ext uri="{BB962C8B-B14F-4D97-AF65-F5344CB8AC3E}">
        <p14:creationId xmlns:p14="http://schemas.microsoft.com/office/powerpoint/2010/main" val="78842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5DB8-FD67-5CED-C087-9D381DBDE3BD}"/>
              </a:ext>
            </a:extLst>
          </p:cNvPr>
          <p:cNvSpPr>
            <a:spLocks noGrp="1"/>
          </p:cNvSpPr>
          <p:nvPr>
            <p:ph type="title"/>
          </p:nvPr>
        </p:nvSpPr>
        <p:spPr/>
        <p:txBody>
          <a:bodyPr/>
          <a:lstStyle/>
          <a:p>
            <a:pPr algn="ctr"/>
            <a:r>
              <a:rPr lang="en-US" dirty="0"/>
              <a:t>Caretakers for a short time</a:t>
            </a:r>
          </a:p>
        </p:txBody>
      </p:sp>
      <p:sp>
        <p:nvSpPr>
          <p:cNvPr id="3" name="Content Placeholder 2">
            <a:extLst>
              <a:ext uri="{FF2B5EF4-FFF2-40B4-BE49-F238E27FC236}">
                <a16:creationId xmlns:a16="http://schemas.microsoft.com/office/drawing/2014/main" id="{7A8C2D1D-CF0E-8EC2-8908-EC26AF155F65}"/>
              </a:ext>
            </a:extLst>
          </p:cNvPr>
          <p:cNvSpPr>
            <a:spLocks noGrp="1"/>
          </p:cNvSpPr>
          <p:nvPr>
            <p:ph idx="1"/>
          </p:nvPr>
        </p:nvSpPr>
        <p:spPr/>
        <p:txBody>
          <a:bodyPr/>
          <a:lstStyle/>
          <a:p>
            <a:r>
              <a:rPr lang="en-US" dirty="0"/>
              <a:t>More of an object of art to be displayed</a:t>
            </a:r>
          </a:p>
          <a:p>
            <a:r>
              <a:rPr lang="en-US" dirty="0"/>
              <a:t>Holding a 200-year-old piece of history</a:t>
            </a:r>
          </a:p>
          <a:p>
            <a:r>
              <a:rPr lang="en-US" dirty="0"/>
              <a:t>Enjoy and take care of them then pass them on</a:t>
            </a:r>
          </a:p>
        </p:txBody>
      </p:sp>
    </p:spTree>
    <p:extLst>
      <p:ext uri="{BB962C8B-B14F-4D97-AF65-F5344CB8AC3E}">
        <p14:creationId xmlns:p14="http://schemas.microsoft.com/office/powerpoint/2010/main" val="185917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F464-6D3C-D5CE-6F4D-98DBD57D2C43}"/>
              </a:ext>
            </a:extLst>
          </p:cNvPr>
          <p:cNvSpPr>
            <a:spLocks noGrp="1"/>
          </p:cNvSpPr>
          <p:nvPr>
            <p:ph type="title"/>
          </p:nvPr>
        </p:nvSpPr>
        <p:spPr/>
        <p:txBody>
          <a:bodyPr>
            <a:normAutofit fontScale="90000"/>
          </a:bodyPr>
          <a:lstStyle/>
          <a:p>
            <a:pPr algn="ctr"/>
            <a:r>
              <a:rPr lang="en-US" dirty="0"/>
              <a:t>Area of Interest </a:t>
            </a:r>
            <a:br>
              <a:rPr lang="en-US" dirty="0"/>
            </a:br>
            <a:r>
              <a:rPr lang="en-US" dirty="0"/>
              <a:t>Evolution of American movements from wood to </a:t>
            </a:r>
            <a:r>
              <a:rPr lang="en-US" dirty="0">
                <a:latin typeface="+mn-lt"/>
              </a:rPr>
              <a:t>brass-</a:t>
            </a:r>
            <a:r>
              <a:rPr lang="en-US" dirty="0"/>
              <a:t> Introduction and Resources</a:t>
            </a:r>
          </a:p>
        </p:txBody>
      </p:sp>
      <p:sp>
        <p:nvSpPr>
          <p:cNvPr id="3" name="Content Placeholder 2">
            <a:extLst>
              <a:ext uri="{FF2B5EF4-FFF2-40B4-BE49-F238E27FC236}">
                <a16:creationId xmlns:a16="http://schemas.microsoft.com/office/drawing/2014/main" id="{455747AB-126D-DDA2-0B22-E2B38A1C34BD}"/>
              </a:ext>
            </a:extLst>
          </p:cNvPr>
          <p:cNvSpPr>
            <a:spLocks noGrp="1"/>
          </p:cNvSpPr>
          <p:nvPr>
            <p:ph idx="1"/>
          </p:nvPr>
        </p:nvSpPr>
        <p:spPr/>
        <p:txBody>
          <a:bodyPr>
            <a:normAutofit/>
          </a:bodyPr>
          <a:lstStyle/>
          <a:p>
            <a:r>
              <a:rPr lang="en-US" dirty="0">
                <a:solidFill>
                  <a:srgbClr val="000000"/>
                </a:solidFill>
                <a:effectLst/>
                <a:highlight>
                  <a:srgbClr val="FFFFFF"/>
                </a:highlight>
                <a:ea typeface="Aptos" panose="020B0004020202020204" pitchFamily="34" charset="0"/>
                <a:cs typeface="Times New Roman" panose="02020603050405020304" pitchFamily="18" charset="0"/>
              </a:rPr>
              <a:t>National Association of Watch and Clock Collectors (NAWCC), </a:t>
            </a:r>
          </a:p>
          <a:p>
            <a:r>
              <a:rPr lang="en-US" dirty="0">
                <a:solidFill>
                  <a:srgbClr val="000000"/>
                </a:solidFill>
                <a:effectLst/>
                <a:highlight>
                  <a:srgbClr val="FFFFFF"/>
                </a:highlight>
                <a:ea typeface="Aptos" panose="020B0004020202020204" pitchFamily="34" charset="0"/>
                <a:cs typeface="Times New Roman" panose="02020603050405020304" pitchFamily="18" charset="0"/>
              </a:rPr>
              <a:t>historical accounts, and </a:t>
            </a:r>
          </a:p>
          <a:p>
            <a:r>
              <a:rPr lang="en-US" dirty="0">
                <a:solidFill>
                  <a:srgbClr val="000000"/>
                </a:solidFill>
                <a:effectLst/>
                <a:highlight>
                  <a:srgbClr val="FFFFFF"/>
                </a:highlight>
                <a:ea typeface="Aptos" panose="020B0004020202020204" pitchFamily="34" charset="0"/>
                <a:cs typeface="Times New Roman" panose="02020603050405020304" pitchFamily="18" charset="0"/>
              </a:rPr>
              <a:t>online sources including the Autobiography of Chauncy Jerome</a:t>
            </a:r>
            <a:endParaRPr lang="en-US" dirty="0"/>
          </a:p>
        </p:txBody>
      </p:sp>
    </p:spTree>
    <p:extLst>
      <p:ext uri="{BB962C8B-B14F-4D97-AF65-F5344CB8AC3E}">
        <p14:creationId xmlns:p14="http://schemas.microsoft.com/office/powerpoint/2010/main" val="88524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6A08-5AA5-8251-F6BA-6AC1D099F07D}"/>
              </a:ext>
            </a:extLst>
          </p:cNvPr>
          <p:cNvSpPr>
            <a:spLocks noGrp="1"/>
          </p:cNvSpPr>
          <p:nvPr>
            <p:ph type="title"/>
          </p:nvPr>
        </p:nvSpPr>
        <p:spPr/>
        <p:txBody>
          <a:bodyPr/>
          <a:lstStyle/>
          <a:p>
            <a:pPr algn="ctr"/>
            <a:r>
              <a:rPr lang="en-US" dirty="0"/>
              <a:t>Why were most early American clocks wood movements?</a:t>
            </a:r>
          </a:p>
        </p:txBody>
      </p:sp>
      <p:sp>
        <p:nvSpPr>
          <p:cNvPr id="3" name="Content Placeholder 2">
            <a:extLst>
              <a:ext uri="{FF2B5EF4-FFF2-40B4-BE49-F238E27FC236}">
                <a16:creationId xmlns:a16="http://schemas.microsoft.com/office/drawing/2014/main" id="{05D0AAD2-9EC9-A5B9-16B4-08337711F1B9}"/>
              </a:ext>
            </a:extLst>
          </p:cNvPr>
          <p:cNvSpPr>
            <a:spLocks noGrp="1"/>
          </p:cNvSpPr>
          <p:nvPr>
            <p:ph idx="1"/>
          </p:nvPr>
        </p:nvSpPr>
        <p:spPr/>
        <p:txBody>
          <a:bodyPr/>
          <a:lstStyle/>
          <a:p>
            <a:r>
              <a:rPr lang="en-US" dirty="0"/>
              <a:t>Complicated yet common sense reasons</a:t>
            </a:r>
          </a:p>
          <a:p>
            <a:r>
              <a:rPr lang="en-US" dirty="0"/>
              <a:t>Manufacturing and technology were not commonplace in America</a:t>
            </a:r>
          </a:p>
          <a:p>
            <a:r>
              <a:rPr lang="en-US" dirty="0"/>
              <a:t>Abundant natural resources, especially land, water, and forests</a:t>
            </a:r>
          </a:p>
          <a:p>
            <a:r>
              <a:rPr lang="en-US" dirty="0"/>
              <a:t>Lack of businesses like foundries and copper mines</a:t>
            </a:r>
          </a:p>
          <a:p>
            <a:r>
              <a:rPr lang="en-US" dirty="0"/>
              <a:t>Control of commerce and manufacturing by British and French governments</a:t>
            </a:r>
          </a:p>
          <a:p>
            <a:r>
              <a:rPr lang="en-US" dirty="0"/>
              <a:t>Imports like springs and brass were hard to get and expensive</a:t>
            </a:r>
          </a:p>
          <a:p>
            <a:endParaRPr lang="en-US" dirty="0"/>
          </a:p>
          <a:p>
            <a:endParaRPr lang="en-US" dirty="0"/>
          </a:p>
          <a:p>
            <a:endParaRPr lang="en-US" dirty="0"/>
          </a:p>
        </p:txBody>
      </p:sp>
    </p:spTree>
    <p:extLst>
      <p:ext uri="{BB962C8B-B14F-4D97-AF65-F5344CB8AC3E}">
        <p14:creationId xmlns:p14="http://schemas.microsoft.com/office/powerpoint/2010/main" val="406290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50E9-7588-1F44-E16B-DBE2A2505209}"/>
              </a:ext>
            </a:extLst>
          </p:cNvPr>
          <p:cNvSpPr>
            <a:spLocks noGrp="1"/>
          </p:cNvSpPr>
          <p:nvPr>
            <p:ph type="title"/>
          </p:nvPr>
        </p:nvSpPr>
        <p:spPr/>
        <p:txBody>
          <a:bodyPr/>
          <a:lstStyle/>
          <a:p>
            <a:pPr algn="ctr"/>
            <a:r>
              <a:rPr lang="en-US" dirty="0"/>
              <a:t>The worldwide industrial revolution spurs change</a:t>
            </a:r>
          </a:p>
        </p:txBody>
      </p:sp>
      <p:sp>
        <p:nvSpPr>
          <p:cNvPr id="3" name="Content Placeholder 2">
            <a:extLst>
              <a:ext uri="{FF2B5EF4-FFF2-40B4-BE49-F238E27FC236}">
                <a16:creationId xmlns:a16="http://schemas.microsoft.com/office/drawing/2014/main" id="{8AE7E5AF-0CE5-CEB1-98A6-56247C1A2511}"/>
              </a:ext>
            </a:extLst>
          </p:cNvPr>
          <p:cNvSpPr>
            <a:spLocks noGrp="1"/>
          </p:cNvSpPr>
          <p:nvPr>
            <p:ph idx="1"/>
          </p:nvPr>
        </p:nvSpPr>
        <p:spPr/>
        <p:txBody>
          <a:bodyPr>
            <a:normAutofit/>
          </a:bodyPr>
          <a:lstStyle/>
          <a:p>
            <a:r>
              <a:rPr lang="en-US" dirty="0">
                <a:solidFill>
                  <a:srgbClr val="000000"/>
                </a:solidFill>
                <a:effectLst/>
                <a:highlight>
                  <a:srgbClr val="FFFFFF"/>
                </a:highlight>
                <a:ea typeface="Aptos" panose="020B0004020202020204" pitchFamily="34" charset="0"/>
                <a:cs typeface="Times New Roman" panose="02020603050405020304" pitchFamily="18" charset="0"/>
              </a:rPr>
              <a:t>farms began to be replaced by great cities</a:t>
            </a:r>
          </a:p>
          <a:p>
            <a:r>
              <a:rPr lang="en-US" dirty="0">
                <a:solidFill>
                  <a:srgbClr val="000000"/>
                </a:solidFill>
                <a:effectLst/>
                <a:highlight>
                  <a:srgbClr val="FFFFFF"/>
                </a:highlight>
                <a:ea typeface="Aptos" panose="020B0004020202020204" pitchFamily="34" charset="0"/>
                <a:cs typeface="Times New Roman" panose="02020603050405020304" pitchFamily="18" charset="0"/>
              </a:rPr>
              <a:t>Falling water and steam soon was soon powering manufacturing on an industrial scale</a:t>
            </a:r>
          </a:p>
          <a:p>
            <a:r>
              <a:rPr lang="en-US" dirty="0">
                <a:solidFill>
                  <a:srgbClr val="000000"/>
                </a:solidFill>
                <a:effectLst/>
                <a:highlight>
                  <a:srgbClr val="FFFFFF"/>
                </a:highlight>
                <a:ea typeface="Aptos" panose="020B0004020202020204" pitchFamily="34" charset="0"/>
                <a:cs typeface="Times New Roman" panose="02020603050405020304" pitchFamily="18" charset="0"/>
              </a:rPr>
              <a:t>Individual craftsmen and women working from home were replaced by vast factories employing many workers</a:t>
            </a:r>
          </a:p>
          <a:p>
            <a:r>
              <a:rPr lang="en-US" dirty="0">
                <a:solidFill>
                  <a:srgbClr val="000000"/>
                </a:solidFill>
                <a:effectLst/>
                <a:highlight>
                  <a:srgbClr val="FFFFFF"/>
                </a:highlight>
                <a:ea typeface="Aptos" panose="020B0004020202020204" pitchFamily="34" charset="0"/>
                <a:cs typeface="Times New Roman" panose="02020603050405020304" pitchFamily="18" charset="0"/>
              </a:rPr>
              <a:t>manufacturing and commerce became part of the fabric of the country</a:t>
            </a:r>
          </a:p>
          <a:p>
            <a:r>
              <a:rPr lang="en-US" dirty="0">
                <a:solidFill>
                  <a:srgbClr val="000000"/>
                </a:solidFill>
                <a:highlight>
                  <a:srgbClr val="FFFFFF"/>
                </a:highlight>
                <a:cs typeface="Times New Roman" panose="02020603050405020304" pitchFamily="18" charset="0"/>
              </a:rPr>
              <a:t>Products wanted by the masses were affordable and available</a:t>
            </a:r>
            <a:endParaRPr lang="en-US" dirty="0"/>
          </a:p>
        </p:txBody>
      </p:sp>
    </p:spTree>
    <p:extLst>
      <p:ext uri="{BB962C8B-B14F-4D97-AF65-F5344CB8AC3E}">
        <p14:creationId xmlns:p14="http://schemas.microsoft.com/office/powerpoint/2010/main" val="107720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3809-2CF8-E606-5CF4-1399F22185D5}"/>
              </a:ext>
            </a:extLst>
          </p:cNvPr>
          <p:cNvSpPr>
            <a:spLocks noGrp="1"/>
          </p:cNvSpPr>
          <p:nvPr>
            <p:ph type="title"/>
          </p:nvPr>
        </p:nvSpPr>
        <p:spPr/>
        <p:txBody>
          <a:bodyPr>
            <a:normAutofit/>
          </a:bodyPr>
          <a:lstStyle/>
          <a:p>
            <a:pPr algn="ctr"/>
            <a:r>
              <a:rPr lang="en-US" sz="3600" dirty="0">
                <a:effectLst/>
                <a:latin typeface="+mn-lt"/>
                <a:ea typeface="Aptos" panose="020B0004020202020204" pitchFamily="34" charset="0"/>
                <a:cs typeface="Times New Roman" panose="02020603050405020304" pitchFamily="18" charset="0"/>
              </a:rPr>
              <a:t>Eli Terry (1772-1852) Connecticut Clockmaker</a:t>
            </a:r>
            <a:endParaRPr lang="en-US" sz="3600" dirty="0">
              <a:latin typeface="+mn-lt"/>
            </a:endParaRPr>
          </a:p>
        </p:txBody>
      </p:sp>
      <p:sp>
        <p:nvSpPr>
          <p:cNvPr id="3" name="Content Placeholder 2">
            <a:extLst>
              <a:ext uri="{FF2B5EF4-FFF2-40B4-BE49-F238E27FC236}">
                <a16:creationId xmlns:a16="http://schemas.microsoft.com/office/drawing/2014/main" id="{8075B91E-0F2F-7B90-BC22-1A1C3A11361F}"/>
              </a:ext>
            </a:extLst>
          </p:cNvPr>
          <p:cNvSpPr>
            <a:spLocks noGrp="1"/>
          </p:cNvSpPr>
          <p:nvPr>
            <p:ph idx="1"/>
          </p:nvPr>
        </p:nvSpPr>
        <p:spPr/>
        <p:txBody>
          <a:bodyPr/>
          <a:lstStyle/>
          <a:p>
            <a:r>
              <a:rPr lang="en-US" sz="2400" dirty="0"/>
              <a:t>Considered the father of </a:t>
            </a:r>
            <a:r>
              <a:rPr lang="en-US" sz="2400" dirty="0">
                <a:effectLst/>
                <a:ea typeface="Aptos" panose="020B0004020202020204" pitchFamily="34" charset="0"/>
                <a:cs typeface="Times New Roman" panose="02020603050405020304" pitchFamily="18" charset="0"/>
              </a:rPr>
              <a:t>mass-produced clock making in the United States </a:t>
            </a:r>
          </a:p>
          <a:p>
            <a:r>
              <a:rPr lang="en-US" sz="2400" dirty="0">
                <a:effectLst/>
                <a:ea typeface="Aptos" panose="020B0004020202020204" pitchFamily="34" charset="0"/>
                <a:cs typeface="Times New Roman" panose="02020603050405020304" pitchFamily="18" charset="0"/>
              </a:rPr>
              <a:t>Plymouth Hollow, Conn</a:t>
            </a:r>
          </a:p>
          <a:p>
            <a:r>
              <a:rPr lang="en-US" sz="2400" dirty="0">
                <a:effectLst/>
                <a:ea typeface="Aptos" panose="020B0004020202020204" pitchFamily="34" charset="0"/>
                <a:cs typeface="Times New Roman" panose="02020603050405020304" pitchFamily="18" charset="0"/>
              </a:rPr>
              <a:t>apprentice at age 14 </a:t>
            </a:r>
          </a:p>
          <a:p>
            <a:r>
              <a:rPr lang="en-US" sz="2400" dirty="0">
                <a:effectLst/>
                <a:ea typeface="Aptos" panose="020B0004020202020204" pitchFamily="34" charset="0"/>
                <a:cs typeface="Times New Roman" panose="02020603050405020304" pitchFamily="18" charset="0"/>
              </a:rPr>
              <a:t>first business (1793) was the first water powered clock factory in the US</a:t>
            </a:r>
          </a:p>
          <a:p>
            <a:r>
              <a:rPr lang="en-US" sz="2400" dirty="0">
                <a:effectLst/>
                <a:ea typeface="Aptos" panose="020B0004020202020204" pitchFamily="34" charset="0"/>
                <a:cs typeface="Times New Roman" panose="02020603050405020304" pitchFamily="18" charset="0"/>
              </a:rPr>
              <a:t>locally sourced materials and labor</a:t>
            </a:r>
          </a:p>
          <a:p>
            <a:r>
              <a:rPr lang="en-US" sz="2400" dirty="0">
                <a:effectLst/>
                <a:ea typeface="Aptos" panose="020B0004020202020204" pitchFamily="34" charset="0"/>
                <a:cs typeface="Times New Roman" panose="02020603050405020304" pitchFamily="18" charset="0"/>
              </a:rPr>
              <a:t>sons Eli, Jr. and Henry carried on the family business</a:t>
            </a:r>
          </a:p>
          <a:p>
            <a:r>
              <a:rPr lang="en-US" sz="2400" dirty="0"/>
              <a:t>The Porter contract</a:t>
            </a:r>
          </a:p>
          <a:p>
            <a:r>
              <a:rPr lang="en-US" sz="2400" dirty="0">
                <a:effectLst/>
                <a:ea typeface="Aptos" panose="020B0004020202020204" pitchFamily="34" charset="0"/>
                <a:cs typeface="Times New Roman" panose="02020603050405020304" pitchFamily="18" charset="0"/>
              </a:rPr>
              <a:t>Silas Hoadley (1786-1870), Seth Thomas (1785-1859), Chauncy Jerome (1793-1868)</a:t>
            </a:r>
            <a:endParaRPr lang="en-US" sz="1800" dirty="0">
              <a:effectLst/>
              <a:latin typeface="Verdana" panose="020B060403050404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762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1EB7-2D22-D962-0011-2D5D38F4A02B}"/>
              </a:ext>
            </a:extLst>
          </p:cNvPr>
          <p:cNvSpPr>
            <a:spLocks noGrp="1"/>
          </p:cNvSpPr>
          <p:nvPr>
            <p:ph type="title"/>
          </p:nvPr>
        </p:nvSpPr>
        <p:spPr/>
        <p:txBody>
          <a:bodyPr/>
          <a:lstStyle/>
          <a:p>
            <a:pPr algn="ctr"/>
            <a:r>
              <a:rPr lang="en-US" dirty="0"/>
              <a:t>Brass Movement</a:t>
            </a:r>
          </a:p>
        </p:txBody>
      </p:sp>
      <p:sp>
        <p:nvSpPr>
          <p:cNvPr id="3" name="Content Placeholder 2">
            <a:extLst>
              <a:ext uri="{FF2B5EF4-FFF2-40B4-BE49-F238E27FC236}">
                <a16:creationId xmlns:a16="http://schemas.microsoft.com/office/drawing/2014/main" id="{B5B44242-5B0F-06E5-84A7-15A84C94703F}"/>
              </a:ext>
            </a:extLst>
          </p:cNvPr>
          <p:cNvSpPr>
            <a:spLocks noGrp="1"/>
          </p:cNvSpPr>
          <p:nvPr>
            <p:ph idx="1"/>
          </p:nvPr>
        </p:nvSpPr>
        <p:spPr/>
        <p:txBody>
          <a:bodyPr/>
          <a:lstStyle/>
          <a:p>
            <a:r>
              <a:rPr lang="en-US" dirty="0"/>
              <a:t>Mid 1930s the wood movement was out and the brass movement was in</a:t>
            </a:r>
          </a:p>
          <a:p>
            <a:r>
              <a:rPr lang="en-US" dirty="0"/>
              <a:t>Brass strap movement- the A frame</a:t>
            </a:r>
          </a:p>
          <a:p>
            <a:r>
              <a:rPr lang="en-US" dirty="0"/>
              <a:t>Introduction of spring driven clocks made smaller, lighter, more run time</a:t>
            </a:r>
          </a:p>
          <a:p>
            <a:r>
              <a:rPr lang="en-US" dirty="0"/>
              <a:t>More modern clocks, massed produced, dependable, affordable</a:t>
            </a:r>
          </a:p>
          <a:p>
            <a:r>
              <a:rPr lang="en-US" dirty="0"/>
              <a:t>Most are now made in Germany or Asia</a:t>
            </a:r>
          </a:p>
          <a:p>
            <a:r>
              <a:rPr lang="en-US" dirty="0"/>
              <a:t>Introduction of the electric and later the quartz</a:t>
            </a:r>
          </a:p>
          <a:p>
            <a:r>
              <a:rPr lang="en-US" dirty="0"/>
              <a:t>Atomic clocks and accuracy of early clocks and your cell phone</a:t>
            </a:r>
          </a:p>
          <a:p>
            <a:endParaRPr lang="en-US" dirty="0"/>
          </a:p>
          <a:p>
            <a:endParaRPr lang="en-US" dirty="0"/>
          </a:p>
          <a:p>
            <a:endParaRPr lang="en-US" dirty="0"/>
          </a:p>
        </p:txBody>
      </p:sp>
    </p:spTree>
    <p:extLst>
      <p:ext uri="{BB962C8B-B14F-4D97-AF65-F5344CB8AC3E}">
        <p14:creationId xmlns:p14="http://schemas.microsoft.com/office/powerpoint/2010/main" val="25027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2BBF-BB16-CDAC-F0D2-770965D43CB1}"/>
              </a:ext>
            </a:extLst>
          </p:cNvPr>
          <p:cNvSpPr>
            <a:spLocks noGrp="1"/>
          </p:cNvSpPr>
          <p:nvPr>
            <p:ph type="title"/>
          </p:nvPr>
        </p:nvSpPr>
        <p:spPr/>
        <p:txBody>
          <a:bodyPr>
            <a:normAutofit/>
          </a:bodyPr>
          <a:lstStyle/>
          <a:p>
            <a:pPr algn="ctr"/>
            <a:r>
              <a:rPr lang="en-US" sz="3600" dirty="0">
                <a:solidFill>
                  <a:srgbClr val="000000"/>
                </a:solidFill>
                <a:effectLst/>
                <a:highlight>
                  <a:srgbClr val="FFFFFF"/>
                </a:highlight>
                <a:latin typeface="+mn-lt"/>
                <a:ea typeface="Aptos" panose="020B0004020202020204" pitchFamily="34" charset="0"/>
                <a:cs typeface="Times New Roman" panose="02020603050405020304" pitchFamily="18" charset="0"/>
              </a:rPr>
              <a:t>Early Terry wood movement circa 1807</a:t>
            </a:r>
            <a:endParaRPr lang="en-US" sz="3600" dirty="0">
              <a:latin typeface="+mn-lt"/>
            </a:endParaRPr>
          </a:p>
        </p:txBody>
      </p:sp>
      <p:pic>
        <p:nvPicPr>
          <p:cNvPr id="4" name="Content Placeholder 3">
            <a:extLst>
              <a:ext uri="{FF2B5EF4-FFF2-40B4-BE49-F238E27FC236}">
                <a16:creationId xmlns:a16="http://schemas.microsoft.com/office/drawing/2014/main" id="{B44CA4BE-8B52-D05A-3D28-9DFC52045BE9}"/>
              </a:ext>
            </a:extLst>
          </p:cNvPr>
          <p:cNvPicPr>
            <a:picLocks noGrp="1" noChangeAspect="1"/>
          </p:cNvPicPr>
          <p:nvPr>
            <p:ph idx="1"/>
          </p:nvPr>
        </p:nvPicPr>
        <p:blipFill>
          <a:blip r:embed="rId2"/>
          <a:stretch>
            <a:fillRect/>
          </a:stretch>
        </p:blipFill>
        <p:spPr>
          <a:xfrm>
            <a:off x="3422823" y="1690689"/>
            <a:ext cx="5461686" cy="4802186"/>
          </a:xfrm>
          <a:prstGeom prst="rect">
            <a:avLst/>
          </a:prstGeom>
        </p:spPr>
      </p:pic>
    </p:spTree>
    <p:extLst>
      <p:ext uri="{BB962C8B-B14F-4D97-AF65-F5344CB8AC3E}">
        <p14:creationId xmlns:p14="http://schemas.microsoft.com/office/powerpoint/2010/main" val="161124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9DAA-191F-3E4E-BB8F-953C49E8849B}"/>
              </a:ext>
            </a:extLst>
          </p:cNvPr>
          <p:cNvSpPr>
            <a:spLocks noGrp="1"/>
          </p:cNvSpPr>
          <p:nvPr>
            <p:ph type="title"/>
          </p:nvPr>
        </p:nvSpPr>
        <p:spPr/>
        <p:txBody>
          <a:bodyPr>
            <a:normAutofit/>
          </a:bodyPr>
          <a:lstStyle/>
          <a:p>
            <a:pPr algn="ctr"/>
            <a:r>
              <a:rPr lang="en-US" sz="3600" dirty="0">
                <a:solidFill>
                  <a:srgbClr val="000000"/>
                </a:solidFill>
                <a:effectLst/>
                <a:highlight>
                  <a:srgbClr val="FFFFFF"/>
                </a:highlight>
                <a:latin typeface="+mn-lt"/>
                <a:ea typeface="Aptos" panose="020B0004020202020204" pitchFamily="34" charset="0"/>
                <a:cs typeface="Times New Roman" panose="02020603050405020304" pitchFamily="18" charset="0"/>
              </a:rPr>
              <a:t>Original Terry Patented Pillar and Scroll circa 1815</a:t>
            </a:r>
            <a:endParaRPr lang="en-US" sz="3600" dirty="0">
              <a:latin typeface="+mn-lt"/>
            </a:endParaRPr>
          </a:p>
        </p:txBody>
      </p:sp>
      <p:pic>
        <p:nvPicPr>
          <p:cNvPr id="4" name="Content Placeholder 3">
            <a:extLst>
              <a:ext uri="{FF2B5EF4-FFF2-40B4-BE49-F238E27FC236}">
                <a16:creationId xmlns:a16="http://schemas.microsoft.com/office/drawing/2014/main" id="{D111FEA9-AE9B-8F80-B5A7-20E65B1DD1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7250" y="2096294"/>
            <a:ext cx="2857500" cy="3810000"/>
          </a:xfrm>
          <a:prstGeom prst="rect">
            <a:avLst/>
          </a:prstGeom>
          <a:noFill/>
        </p:spPr>
      </p:pic>
    </p:spTree>
    <p:extLst>
      <p:ext uri="{BB962C8B-B14F-4D97-AF65-F5344CB8AC3E}">
        <p14:creationId xmlns:p14="http://schemas.microsoft.com/office/powerpoint/2010/main" val="144108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0ED1-1120-BFB6-ACC6-96F3BADF807A}"/>
              </a:ext>
            </a:extLst>
          </p:cNvPr>
          <p:cNvSpPr>
            <a:spLocks noGrp="1"/>
          </p:cNvSpPr>
          <p:nvPr>
            <p:ph type="title"/>
          </p:nvPr>
        </p:nvSpPr>
        <p:spPr/>
        <p:txBody>
          <a:bodyPr>
            <a:normAutofit/>
          </a:bodyPr>
          <a:lstStyle/>
          <a:p>
            <a:pPr algn="ctr"/>
            <a:r>
              <a:rPr lang="en-US" sz="2800" dirty="0">
                <a:solidFill>
                  <a:srgbClr val="000000"/>
                </a:solidFill>
                <a:effectLst/>
                <a:highlight>
                  <a:srgbClr val="FFFFFF"/>
                </a:highlight>
                <a:latin typeface="+mn-lt"/>
                <a:ea typeface="Aptos" panose="020B0004020202020204" pitchFamily="34" charset="0"/>
                <a:cs typeface="Times New Roman" panose="02020603050405020304" pitchFamily="18" charset="0"/>
              </a:rPr>
              <a:t>Original Terry Pillar and Scroll and Collum and Splat circa 1820</a:t>
            </a:r>
            <a:endParaRPr lang="en-US" sz="2800" dirty="0">
              <a:latin typeface="+mn-lt"/>
            </a:endParaRPr>
          </a:p>
        </p:txBody>
      </p:sp>
      <p:pic>
        <p:nvPicPr>
          <p:cNvPr id="4" name="Content Placeholder 3">
            <a:extLst>
              <a:ext uri="{FF2B5EF4-FFF2-40B4-BE49-F238E27FC236}">
                <a16:creationId xmlns:a16="http://schemas.microsoft.com/office/drawing/2014/main" id="{0428929D-C6C0-4395-1E14-B827A6620F7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7625" y="1858169"/>
            <a:ext cx="4476750" cy="4286250"/>
          </a:xfrm>
          <a:prstGeom prst="rect">
            <a:avLst/>
          </a:prstGeom>
          <a:noFill/>
        </p:spPr>
      </p:pic>
    </p:spTree>
    <p:extLst>
      <p:ext uri="{BB962C8B-B14F-4D97-AF65-F5344CB8AC3E}">
        <p14:creationId xmlns:p14="http://schemas.microsoft.com/office/powerpoint/2010/main" val="3545391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TotalTime>
  <Words>1384</Words>
  <Application>Microsoft Office PowerPoint</Application>
  <PresentationFormat>Widescreen</PresentationFormat>
  <Paragraphs>60</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Times New Roman</vt:lpstr>
      <vt:lpstr>Verdana</vt:lpstr>
      <vt:lpstr>Office Theme</vt:lpstr>
      <vt:lpstr>Presentation Hoover Library</vt:lpstr>
      <vt:lpstr>Area of Interest  Evolution of American movements from wood to brass- Introduction and Resources</vt:lpstr>
      <vt:lpstr>Why were most early American clocks wood movements?</vt:lpstr>
      <vt:lpstr>The worldwide industrial revolution spurs change</vt:lpstr>
      <vt:lpstr>Eli Terry (1772-1852) Connecticut Clockmaker</vt:lpstr>
      <vt:lpstr>Brass Movement</vt:lpstr>
      <vt:lpstr>Early Terry wood movement circa 1807</vt:lpstr>
      <vt:lpstr>Original Terry Patented Pillar and Scroll circa 1815</vt:lpstr>
      <vt:lpstr>Original Terry Pillar and Scroll and Collum and Splat circa 1820</vt:lpstr>
      <vt:lpstr>B. M. &amp; Co. Eight-Day Strap Brass Movement circa 1837</vt:lpstr>
      <vt:lpstr>Caretakers for a short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Littleton</dc:creator>
  <cp:lastModifiedBy>Gregory Zeitlin</cp:lastModifiedBy>
  <cp:revision>1</cp:revision>
  <dcterms:created xsi:type="dcterms:W3CDTF">2024-07-12T20:10:37Z</dcterms:created>
  <dcterms:modified xsi:type="dcterms:W3CDTF">2024-08-24T04:30:13Z</dcterms:modified>
</cp:coreProperties>
</file>